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71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9" r:id="rId14"/>
    <p:sldId id="25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7012-95DD-4595-A175-5B8E573E1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Clustering Methods using YELP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D0293-79F8-4F98-9A80-E188788F2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Angadpreet Nagpal</a:t>
            </a:r>
          </a:p>
          <a:p>
            <a:endParaRPr lang="en-US" dirty="0"/>
          </a:p>
          <a:p>
            <a:r>
              <a:rPr lang="en-US" dirty="0"/>
              <a:t>Azamat </a:t>
            </a:r>
            <a:r>
              <a:rPr lang="en-US" dirty="0" err="1"/>
              <a:t>Ordabekov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8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EC59-FA4B-4C99-AC49-98EB138B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B621-EC98-4A75-BCC5-E04F4EBC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 Means performs the best on the YELP user dataset.</a:t>
            </a:r>
          </a:p>
          <a:p>
            <a:r>
              <a:rPr lang="en-US" dirty="0"/>
              <a:t>Bisecting K Means gives performance comparable to K Means.</a:t>
            </a:r>
          </a:p>
          <a:p>
            <a:r>
              <a:rPr lang="en-US" dirty="0"/>
              <a:t>PIC gives good clusters with 0.33 Silhouette value.</a:t>
            </a:r>
          </a:p>
          <a:p>
            <a:r>
              <a:rPr lang="en-US" dirty="0"/>
              <a:t>GMM performs the worst with 0.13 Silhouette value.</a:t>
            </a:r>
          </a:p>
          <a:p>
            <a:r>
              <a:rPr lang="en-US" dirty="0"/>
              <a:t>PIC gives the best quality cluster with Cluster 2 having Silhouette value 0.77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7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854A-F276-416B-9C91-644340F6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by number of clusters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72A1F4-AC10-46AD-A7A1-36293BBE3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520820"/>
              </p:ext>
            </p:extLst>
          </p:nvPr>
        </p:nvGraphicFramePr>
        <p:xfrm>
          <a:off x="1141412" y="2231943"/>
          <a:ext cx="8864235" cy="2315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847">
                  <a:extLst>
                    <a:ext uri="{9D8B030D-6E8A-4147-A177-3AD203B41FA5}">
                      <a16:colId xmlns:a16="http://schemas.microsoft.com/office/drawing/2014/main" val="2630989144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3525751912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3142515969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2086960371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1665581921"/>
                    </a:ext>
                  </a:extLst>
                </a:gridCol>
              </a:tblGrid>
              <a:tr h="558637">
                <a:tc>
                  <a:txBody>
                    <a:bodyPr/>
                    <a:lstStyle/>
                    <a:p>
                      <a:r>
                        <a:rPr lang="en-US" dirty="0"/>
                        <a:t>Number of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Bisecting K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75969"/>
                  </a:ext>
                </a:extLst>
              </a:tr>
              <a:tr h="55863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39133"/>
                  </a:ext>
                </a:extLst>
              </a:tr>
              <a:tr h="55863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88371"/>
                  </a:ext>
                </a:extLst>
              </a:tr>
              <a:tr h="55863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32729"/>
                  </a:ext>
                </a:extLst>
              </a:tr>
            </a:tbl>
          </a:graphicData>
        </a:graphic>
      </p:graphicFrame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FD66800-0F10-446F-BEE6-C08ECCE5F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362" y="4893499"/>
            <a:ext cx="3093416" cy="880607"/>
          </a:xfrm>
        </p:spPr>
      </p:pic>
    </p:spTree>
    <p:extLst>
      <p:ext uri="{BB962C8B-B14F-4D97-AF65-F5344CB8AC3E}">
        <p14:creationId xmlns:p14="http://schemas.microsoft.com/office/powerpoint/2010/main" val="197163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9847-81FD-4716-88D0-DCC820E1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outliers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5F10F5-A502-4211-A445-63DBD35B7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87884"/>
              </p:ext>
            </p:extLst>
          </p:nvPr>
        </p:nvGraphicFramePr>
        <p:xfrm>
          <a:off x="1141413" y="2724313"/>
          <a:ext cx="8864235" cy="175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847">
                  <a:extLst>
                    <a:ext uri="{9D8B030D-6E8A-4147-A177-3AD203B41FA5}">
                      <a16:colId xmlns:a16="http://schemas.microsoft.com/office/drawing/2014/main" val="2630989144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3525751912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3142515969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2086960371"/>
                    </a:ext>
                  </a:extLst>
                </a:gridCol>
                <a:gridCol w="1772847">
                  <a:extLst>
                    <a:ext uri="{9D8B030D-6E8A-4147-A177-3AD203B41FA5}">
                      <a16:colId xmlns:a16="http://schemas.microsoft.com/office/drawing/2014/main" val="1665581921"/>
                    </a:ext>
                  </a:extLst>
                </a:gridCol>
              </a:tblGrid>
              <a:tr h="5586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Bisecting K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75969"/>
                  </a:ext>
                </a:extLst>
              </a:tr>
              <a:tr h="558637">
                <a:tc>
                  <a:txBody>
                    <a:bodyPr/>
                    <a:lstStyle/>
                    <a:p>
                      <a:r>
                        <a:rPr lang="en-US" dirty="0"/>
                        <a:t>Without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039133"/>
                  </a:ext>
                </a:extLst>
              </a:tr>
              <a:tr h="558637">
                <a:tc>
                  <a:txBody>
                    <a:bodyPr/>
                    <a:lstStyle/>
                    <a:p>
                      <a:r>
                        <a:rPr lang="en-US" dirty="0"/>
                        <a:t>With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788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76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2BDE-7124-4F4B-9489-CFE0D420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cOMPARISON</a:t>
            </a:r>
            <a:r>
              <a:rPr lang="en-US" dirty="0"/>
              <a:t> BY ATTRIBUTES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39134-C265-41DF-BCD3-4C468A633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417392"/>
              </p:ext>
            </p:extLst>
          </p:nvPr>
        </p:nvGraphicFramePr>
        <p:xfrm>
          <a:off x="2893218" y="2501900"/>
          <a:ext cx="64023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4218">
                  <a:extLst>
                    <a:ext uri="{9D8B030D-6E8A-4147-A177-3AD203B41FA5}">
                      <a16:colId xmlns:a16="http://schemas.microsoft.com/office/drawing/2014/main" val="3939586983"/>
                    </a:ext>
                  </a:extLst>
                </a:gridCol>
                <a:gridCol w="1178169">
                  <a:extLst>
                    <a:ext uri="{9D8B030D-6E8A-4147-A177-3AD203B41FA5}">
                      <a16:colId xmlns:a16="http://schemas.microsoft.com/office/drawing/2014/main" val="3785617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2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average_stars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yelping_since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review_count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55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average_stars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yelping_since</a:t>
                      </a:r>
                      <a:r>
                        <a:rPr lang="en-US" dirty="0"/>
                        <a:t> (Without </a:t>
                      </a:r>
                      <a:r>
                        <a:rPr lang="en-US" dirty="0" err="1"/>
                        <a:t>review_count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4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review_count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yelping_since</a:t>
                      </a:r>
                      <a:r>
                        <a:rPr lang="en-US" dirty="0"/>
                        <a:t> (Without </a:t>
                      </a:r>
                      <a:r>
                        <a:rPr lang="en-US" dirty="0" err="1"/>
                        <a:t>average_stars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1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average_stars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review_count</a:t>
                      </a:r>
                      <a:r>
                        <a:rPr lang="en-US" dirty="0"/>
                        <a:t>  (Without </a:t>
                      </a:r>
                      <a:r>
                        <a:rPr lang="en-US" dirty="0" err="1"/>
                        <a:t>yelping_since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8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A05B-7950-4C09-8642-021180CC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4173-6C5F-42B6-90FE-E495EB7E1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3A43C-07BE-429E-AAF6-A24047E6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558" y="20970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5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D1C3-D341-4827-A8B3-6A9DFCDD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on Business dataset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A20970-3B57-4428-AF53-E78FBCA1C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236836"/>
              </p:ext>
            </p:extLst>
          </p:nvPr>
        </p:nvGraphicFramePr>
        <p:xfrm>
          <a:off x="1141413" y="2249488"/>
          <a:ext cx="9906000" cy="1179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91502087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22867949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49953566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87635923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650232844"/>
                    </a:ext>
                  </a:extLst>
                </a:gridCol>
              </a:tblGrid>
              <a:tr h="5897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Bisecting K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32536"/>
                  </a:ext>
                </a:extLst>
              </a:tr>
              <a:tr h="589756">
                <a:tc>
                  <a:txBody>
                    <a:bodyPr/>
                    <a:lstStyle/>
                    <a:p>
                      <a:r>
                        <a:rPr lang="en-US" dirty="0"/>
                        <a:t>Silhouette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46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28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0566-5C99-4193-8A81-309323AA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27F3B-D6CE-4A16-8E25-FB83A1378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 Means operates under the assumption that the dataset should be spherical.</a:t>
            </a:r>
          </a:p>
          <a:p>
            <a:r>
              <a:rPr lang="en-US" dirty="0"/>
              <a:t>GMM operates under the assumption that the dataset is taken from a Gaussian distribution.</a:t>
            </a:r>
          </a:p>
          <a:p>
            <a:r>
              <a:rPr lang="en-US" dirty="0"/>
              <a:t>PIC operates under the assumption that the dataset should be similar and have a dominant eigen value.</a:t>
            </a:r>
          </a:p>
          <a:p>
            <a:r>
              <a:rPr lang="en-US" dirty="0"/>
              <a:t>K Means performs the best on the user dataset with Bisecting K Means not being far behind.</a:t>
            </a:r>
          </a:p>
          <a:p>
            <a:r>
              <a:rPr lang="en-US" dirty="0"/>
              <a:t>GMM is highly sensitive to outliers affecting the distribution attributes.</a:t>
            </a:r>
          </a:p>
          <a:p>
            <a:r>
              <a:rPr lang="en-US" dirty="0"/>
              <a:t>PIC is also sensitive to outliers </a:t>
            </a:r>
            <a:r>
              <a:rPr lang="en-US" dirty="0" err="1"/>
              <a:t>affcting</a:t>
            </a:r>
            <a:r>
              <a:rPr lang="en-US" dirty="0"/>
              <a:t> the similarity between the cluster elements.</a:t>
            </a:r>
          </a:p>
          <a:p>
            <a:r>
              <a:rPr lang="en-US" dirty="0"/>
              <a:t>Time complexity wise, PIC is the most computationally expensive.</a:t>
            </a:r>
          </a:p>
          <a:p>
            <a:r>
              <a:rPr lang="en-US" dirty="0"/>
              <a:t>Attribute showing the most variation contribute the most towards clustering.</a:t>
            </a:r>
          </a:p>
          <a:p>
            <a:r>
              <a:rPr lang="en-US" dirty="0"/>
              <a:t>If the dataset conforms to the underlying assumption of the algorithm, it will show very good result.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9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A8A7-C04D-4FEA-9F1B-732FFBF0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A6FA-FA98-416B-B64E-D06A323D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Clustering is an unsupervised learning problem for examining the "points" and grouping them into "clusters" according to some distance measure.</a:t>
            </a:r>
          </a:p>
          <a:p>
            <a:r>
              <a:rPr lang="en-US" dirty="0"/>
              <a:t>We have implemented clustering using the following Algorithms –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Kmeans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Bisecting </a:t>
            </a:r>
            <a:r>
              <a:rPr lang="en-US" dirty="0" err="1"/>
              <a:t>Kmeans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GMM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32690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A956-0BB2-4B9F-9CE7-AA169506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68F11-F18B-4874-9D94-82A44D8F4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6714" y="2844891"/>
            <a:ext cx="4103737" cy="1168217"/>
          </a:xfrm>
        </p:spPr>
      </p:pic>
    </p:spTree>
    <p:extLst>
      <p:ext uri="{BB962C8B-B14F-4D97-AF65-F5344CB8AC3E}">
        <p14:creationId xmlns:p14="http://schemas.microsoft.com/office/powerpoint/2010/main" val="100544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6C9F-6F7F-479D-A5FD-C18BB731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C496B-A91E-437F-8BCE-A312BE12A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dataset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168BF-93D1-440E-B446-1ACE9097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694" y="185035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9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73DD-420C-4142-AF85-D738E15B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dataset elbow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0C2AA-294A-4AD8-8CF0-6C5DF655B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272" y="2249488"/>
            <a:ext cx="4722282" cy="3541712"/>
          </a:xfrm>
        </p:spPr>
      </p:pic>
    </p:spTree>
    <p:extLst>
      <p:ext uri="{BB962C8B-B14F-4D97-AF65-F5344CB8AC3E}">
        <p14:creationId xmlns:p14="http://schemas.microsoft.com/office/powerpoint/2010/main" val="427904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C78B-53A5-4ABF-AB00-2D483221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4472A-4816-422A-90BA-CC79892A2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854185"/>
            <a:ext cx="4573793" cy="3430343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CD378C-70C3-4713-9569-3225F9FE7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872223"/>
              </p:ext>
            </p:extLst>
          </p:nvPr>
        </p:nvGraphicFramePr>
        <p:xfrm>
          <a:off x="5953369" y="1845041"/>
          <a:ext cx="5668655" cy="343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552">
                  <a:extLst>
                    <a:ext uri="{9D8B030D-6E8A-4147-A177-3AD203B41FA5}">
                      <a16:colId xmlns:a16="http://schemas.microsoft.com/office/drawing/2014/main" val="263075868"/>
                    </a:ext>
                  </a:extLst>
                </a:gridCol>
                <a:gridCol w="1721492">
                  <a:extLst>
                    <a:ext uri="{9D8B030D-6E8A-4147-A177-3AD203B41FA5}">
                      <a16:colId xmlns:a16="http://schemas.microsoft.com/office/drawing/2014/main" val="2825152351"/>
                    </a:ext>
                  </a:extLst>
                </a:gridCol>
                <a:gridCol w="2057611">
                  <a:extLst>
                    <a:ext uri="{9D8B030D-6E8A-4147-A177-3AD203B41FA5}">
                      <a16:colId xmlns:a16="http://schemas.microsoft.com/office/drawing/2014/main" val="1076412657"/>
                    </a:ext>
                  </a:extLst>
                </a:gridCol>
              </a:tblGrid>
              <a:tr h="686068">
                <a:tc>
                  <a:txBody>
                    <a:bodyPr/>
                    <a:lstStyle/>
                    <a:p>
                      <a:r>
                        <a:rPr lang="en-US" dirty="0"/>
                        <a:t>Cluster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Cluster Silhouette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35824"/>
                  </a:ext>
                </a:extLst>
              </a:tr>
              <a:tr h="68606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0.3609812916531975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89579"/>
                  </a:ext>
                </a:extLst>
              </a:tr>
              <a:tr h="68606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0.7274430110197224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609541"/>
                  </a:ext>
                </a:extLst>
              </a:tr>
              <a:tr h="68606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0.526547759149968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37161"/>
                  </a:ext>
                </a:extLst>
              </a:tr>
              <a:tr h="68606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0.6363682744723312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975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824670-1953-4F8E-B252-B305AA1B4A1A}"/>
              </a:ext>
            </a:extLst>
          </p:cNvPr>
          <p:cNvSpPr txBox="1"/>
          <p:nvPr/>
        </p:nvSpPr>
        <p:spPr>
          <a:xfrm>
            <a:off x="1301262" y="5671038"/>
            <a:ext cx="851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silhouette value is 0.58313</a:t>
            </a:r>
          </a:p>
        </p:txBody>
      </p:sp>
    </p:spTree>
    <p:extLst>
      <p:ext uri="{BB962C8B-B14F-4D97-AF65-F5344CB8AC3E}">
        <p14:creationId xmlns:p14="http://schemas.microsoft.com/office/powerpoint/2010/main" val="270675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7EF8-BAC0-4F92-AE53-0EC7A2BF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Bisecting </a:t>
            </a:r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A1C10-3EE2-4D4F-B864-589121D5E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036" y="2020888"/>
            <a:ext cx="4620681" cy="3465512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141E47-B3D9-417D-8D59-599F0C812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61094"/>
              </p:ext>
            </p:extLst>
          </p:nvPr>
        </p:nvGraphicFramePr>
        <p:xfrm>
          <a:off x="6272784" y="2020889"/>
          <a:ext cx="5517702" cy="346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234">
                  <a:extLst>
                    <a:ext uri="{9D8B030D-6E8A-4147-A177-3AD203B41FA5}">
                      <a16:colId xmlns:a16="http://schemas.microsoft.com/office/drawing/2014/main" val="263075868"/>
                    </a:ext>
                  </a:extLst>
                </a:gridCol>
                <a:gridCol w="1675649">
                  <a:extLst>
                    <a:ext uri="{9D8B030D-6E8A-4147-A177-3AD203B41FA5}">
                      <a16:colId xmlns:a16="http://schemas.microsoft.com/office/drawing/2014/main" val="2825152351"/>
                    </a:ext>
                  </a:extLst>
                </a:gridCol>
                <a:gridCol w="2002819">
                  <a:extLst>
                    <a:ext uri="{9D8B030D-6E8A-4147-A177-3AD203B41FA5}">
                      <a16:colId xmlns:a16="http://schemas.microsoft.com/office/drawing/2014/main" val="1076412657"/>
                    </a:ext>
                  </a:extLst>
                </a:gridCol>
              </a:tblGrid>
              <a:tr h="693102">
                <a:tc>
                  <a:txBody>
                    <a:bodyPr/>
                    <a:lstStyle/>
                    <a:p>
                      <a:r>
                        <a:rPr lang="en-US" dirty="0"/>
                        <a:t>Cluster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Cluster Silhouette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35824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0.6790278425662956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89579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0.4654577037767246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609541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0.6843144809683361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37161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0.39386802903701135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975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6AEB56-E325-462D-80D9-1C13401B245E}"/>
              </a:ext>
            </a:extLst>
          </p:cNvPr>
          <p:cNvSpPr txBox="1"/>
          <p:nvPr/>
        </p:nvSpPr>
        <p:spPr>
          <a:xfrm>
            <a:off x="1679331" y="5917223"/>
            <a:ext cx="625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silhouette value is 0.567539</a:t>
            </a:r>
          </a:p>
        </p:txBody>
      </p:sp>
    </p:spTree>
    <p:extLst>
      <p:ext uri="{BB962C8B-B14F-4D97-AF65-F5344CB8AC3E}">
        <p14:creationId xmlns:p14="http://schemas.microsoft.com/office/powerpoint/2010/main" val="14509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A82A-E17C-49BD-BECD-A3A93032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DFBF6-2DE0-4554-91E3-C5D53D629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693" y="1994511"/>
            <a:ext cx="5033804" cy="3775353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7AF8F4-4C33-45EF-AB97-F57DEEE8E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23397"/>
              </p:ext>
            </p:extLst>
          </p:nvPr>
        </p:nvGraphicFramePr>
        <p:xfrm>
          <a:off x="6702553" y="1994511"/>
          <a:ext cx="5312664" cy="3775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888">
                  <a:extLst>
                    <a:ext uri="{9D8B030D-6E8A-4147-A177-3AD203B41FA5}">
                      <a16:colId xmlns:a16="http://schemas.microsoft.com/office/drawing/2014/main" val="263075868"/>
                    </a:ext>
                  </a:extLst>
                </a:gridCol>
                <a:gridCol w="1621535">
                  <a:extLst>
                    <a:ext uri="{9D8B030D-6E8A-4147-A177-3AD203B41FA5}">
                      <a16:colId xmlns:a16="http://schemas.microsoft.com/office/drawing/2014/main" val="2825152351"/>
                    </a:ext>
                  </a:extLst>
                </a:gridCol>
                <a:gridCol w="1920241">
                  <a:extLst>
                    <a:ext uri="{9D8B030D-6E8A-4147-A177-3AD203B41FA5}">
                      <a16:colId xmlns:a16="http://schemas.microsoft.com/office/drawing/2014/main" val="1076412657"/>
                    </a:ext>
                  </a:extLst>
                </a:gridCol>
              </a:tblGrid>
              <a:tr h="755071">
                <a:tc>
                  <a:txBody>
                    <a:bodyPr/>
                    <a:lstStyle/>
                    <a:p>
                      <a:r>
                        <a:rPr lang="en-US" dirty="0"/>
                        <a:t>Cluster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Cluster Silhouette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35824"/>
                  </a:ext>
                </a:extLst>
              </a:tr>
              <a:tr h="75507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-0.14262559342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89579"/>
                  </a:ext>
                </a:extLst>
              </a:tr>
              <a:tr h="75507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0.04844638201936253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609541"/>
                  </a:ext>
                </a:extLst>
              </a:tr>
              <a:tr h="75507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0.6509330427731185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37161"/>
                  </a:ext>
                </a:extLst>
              </a:tr>
              <a:tr h="75507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0.001801311098826752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975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869130-88CB-46C5-91E1-6203E98400EC}"/>
              </a:ext>
            </a:extLst>
          </p:cNvPr>
          <p:cNvSpPr txBox="1"/>
          <p:nvPr/>
        </p:nvSpPr>
        <p:spPr>
          <a:xfrm>
            <a:off x="1485900" y="6040315"/>
            <a:ext cx="503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silhouette value is 0.128137</a:t>
            </a:r>
          </a:p>
        </p:txBody>
      </p:sp>
    </p:spTree>
    <p:extLst>
      <p:ext uri="{BB962C8B-B14F-4D97-AF65-F5344CB8AC3E}">
        <p14:creationId xmlns:p14="http://schemas.microsoft.com/office/powerpoint/2010/main" val="252467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D9E-65F7-4D88-871F-F165068A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04D7D-238E-4001-B1A9-6C053215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84312"/>
            <a:ext cx="4722282" cy="3541712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3ADF12-0E82-4E23-9ED3-0AE64BFF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66172"/>
              </p:ext>
            </p:extLst>
          </p:nvPr>
        </p:nvGraphicFramePr>
        <p:xfrm>
          <a:off x="6328307" y="1984313"/>
          <a:ext cx="5312664" cy="35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888">
                  <a:extLst>
                    <a:ext uri="{9D8B030D-6E8A-4147-A177-3AD203B41FA5}">
                      <a16:colId xmlns:a16="http://schemas.microsoft.com/office/drawing/2014/main" val="263075868"/>
                    </a:ext>
                  </a:extLst>
                </a:gridCol>
                <a:gridCol w="1613382">
                  <a:extLst>
                    <a:ext uri="{9D8B030D-6E8A-4147-A177-3AD203B41FA5}">
                      <a16:colId xmlns:a16="http://schemas.microsoft.com/office/drawing/2014/main" val="2825152351"/>
                    </a:ext>
                  </a:extLst>
                </a:gridCol>
                <a:gridCol w="1928394">
                  <a:extLst>
                    <a:ext uri="{9D8B030D-6E8A-4147-A177-3AD203B41FA5}">
                      <a16:colId xmlns:a16="http://schemas.microsoft.com/office/drawing/2014/main" val="1076412657"/>
                    </a:ext>
                  </a:extLst>
                </a:gridCol>
              </a:tblGrid>
              <a:tr h="708342">
                <a:tc>
                  <a:txBody>
                    <a:bodyPr/>
                    <a:lstStyle/>
                    <a:p>
                      <a:r>
                        <a:rPr lang="en-US" dirty="0"/>
                        <a:t>Cluster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Cluster Silhouette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35824"/>
                  </a:ext>
                </a:extLst>
              </a:tr>
              <a:tr h="70834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0.5966287188010183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89579"/>
                  </a:ext>
                </a:extLst>
              </a:tr>
              <a:tr h="70834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0.05539239260562336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609541"/>
                  </a:ext>
                </a:extLst>
              </a:tr>
              <a:tr h="70834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0.767223538290254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37161"/>
                  </a:ext>
                </a:extLst>
              </a:tr>
              <a:tr h="70834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0.10789184330790988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975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5821C6-84E4-4668-84E7-8947CCA7A051}"/>
              </a:ext>
            </a:extLst>
          </p:cNvPr>
          <p:cNvSpPr txBox="1"/>
          <p:nvPr/>
        </p:nvSpPr>
        <p:spPr>
          <a:xfrm>
            <a:off x="1635369" y="5890846"/>
            <a:ext cx="461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silhouette value is 0.33532</a:t>
            </a:r>
          </a:p>
        </p:txBody>
      </p:sp>
    </p:spTree>
    <p:extLst>
      <p:ext uri="{BB962C8B-B14F-4D97-AF65-F5344CB8AC3E}">
        <p14:creationId xmlns:p14="http://schemas.microsoft.com/office/powerpoint/2010/main" val="41299407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160</TotalTime>
  <Words>486</Words>
  <Application>Microsoft Office PowerPoint</Application>
  <PresentationFormat>Widescreen</PresentationFormat>
  <Paragraphs>157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Comparison of Clustering Methods using YELP dataset</vt:lpstr>
      <vt:lpstr>Clustering</vt:lpstr>
      <vt:lpstr>Silhouette value</vt:lpstr>
      <vt:lpstr>Dataset</vt:lpstr>
      <vt:lpstr>User dataset elbow</vt:lpstr>
      <vt:lpstr>KMeans</vt:lpstr>
      <vt:lpstr>Bisecting KMeans</vt:lpstr>
      <vt:lpstr>GMM</vt:lpstr>
      <vt:lpstr>PIC</vt:lpstr>
      <vt:lpstr>Initial Comparison</vt:lpstr>
      <vt:lpstr>Comparison by number of clusters</vt:lpstr>
      <vt:lpstr>EFFECT of outliers</vt:lpstr>
      <vt:lpstr>cOMPARISON BY ATTRIBUTES</vt:lpstr>
      <vt:lpstr>PowerPoint Presentation</vt:lpstr>
      <vt:lpstr>Comparison on Business dataset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Clustering Methods using YELP dataset</dc:title>
  <dc:creator>Angadpreet Singh Nagpal</dc:creator>
  <cp:lastModifiedBy>Angadpreet Singh Nagpal</cp:lastModifiedBy>
  <cp:revision>13</cp:revision>
  <dcterms:created xsi:type="dcterms:W3CDTF">2018-12-07T16:46:00Z</dcterms:created>
  <dcterms:modified xsi:type="dcterms:W3CDTF">2018-12-07T21:47:31Z</dcterms:modified>
</cp:coreProperties>
</file>